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1"/>
  </p:notesMasterIdLst>
  <p:handoutMasterIdLst>
    <p:handoutMasterId r:id="rId22"/>
  </p:handoutMasterIdLst>
  <p:sldIdLst>
    <p:sldId id="503" r:id="rId2"/>
    <p:sldId id="276" r:id="rId3"/>
    <p:sldId id="604" r:id="rId4"/>
    <p:sldId id="603" r:id="rId5"/>
    <p:sldId id="605" r:id="rId6"/>
    <p:sldId id="606" r:id="rId7"/>
    <p:sldId id="607" r:id="rId8"/>
    <p:sldId id="608" r:id="rId9"/>
    <p:sldId id="609" r:id="rId10"/>
    <p:sldId id="610" r:id="rId11"/>
    <p:sldId id="611" r:id="rId12"/>
    <p:sldId id="612" r:id="rId13"/>
    <p:sldId id="613" r:id="rId14"/>
    <p:sldId id="614" r:id="rId15"/>
    <p:sldId id="615" r:id="rId16"/>
    <p:sldId id="616" r:id="rId17"/>
    <p:sldId id="602" r:id="rId18"/>
    <p:sldId id="504" r:id="rId19"/>
    <p:sldId id="50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Интернет" id="{349CC7D8-6B11-4191-AA04-C45386958154}">
          <p14:sldIdLst>
            <p14:sldId id="604"/>
            <p14:sldId id="603"/>
            <p14:sldId id="605"/>
            <p14:sldId id="606"/>
            <p14:sldId id="607"/>
          </p14:sldIdLst>
        </p14:section>
        <p14:section name="Разглеждане на уебсайт" id="{961C0DE3-98C2-4701-A7DC-3CA4BA4F13E6}">
          <p14:sldIdLst>
            <p14:sldId id="608"/>
            <p14:sldId id="609"/>
            <p14:sldId id="610"/>
            <p14:sldId id="611"/>
            <p14:sldId id="612"/>
          </p14:sldIdLst>
        </p14:section>
        <p14:section name="Правила за безопасна работа в интернет" id="{F72AB3FA-62EE-49C7-8EAF-909110B58D18}">
          <p14:sldIdLst>
            <p14:sldId id="613"/>
            <p14:sldId id="614"/>
            <p14:sldId id="615"/>
            <p14:sldId id="616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9100"/>
    <a:srgbClr val="7FD3CB"/>
    <a:srgbClr val="FFFFFF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02" autoAdjust="0"/>
    <p:restoredTop sz="96395" autoAdjust="0"/>
  </p:normalViewPr>
  <p:slideViewPr>
    <p:cSldViewPr showGuides="1">
      <p:cViewPr varScale="1">
        <p:scale>
          <a:sx n="107" d="100"/>
          <a:sy n="107" d="100"/>
        </p:scale>
        <p:origin x="132" y="28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3.1.2024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jpg>
</file>

<file path=ppt/media/image11.png>
</file>

<file path=ppt/media/image12.pn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jpeg>
</file>

<file path=ppt/media/image3.png>
</file>

<file path=ppt/media/image30.png>
</file>

<file path=ppt/media/image31.jpeg>
</file>

<file path=ppt/media/image32.jpeg>
</file>

<file path=ppt/media/image3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1/3/2024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402942"/>
            <a:ext cx="11083636" cy="1306057"/>
          </a:xfrm>
        </p:spPr>
        <p:txBody>
          <a:bodyPr>
            <a:normAutofit/>
          </a:bodyPr>
          <a:lstStyle/>
          <a:p>
            <a:r>
              <a:rPr lang="bg-BG" dirty="0"/>
              <a:t>Ползи и правила при работа с интернет</a:t>
            </a:r>
            <a:endParaRPr lang="en-US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971589"/>
          </a:xfrm>
        </p:spPr>
        <p:txBody>
          <a:bodyPr>
            <a:normAutofit fontScale="90000"/>
          </a:bodyPr>
          <a:lstStyle/>
          <a:p>
            <a:r>
              <a:rPr lang="ru-RU" dirty="0"/>
              <a:t>Използване на интернет в ежедневието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46" y="3040926"/>
            <a:ext cx="1769683" cy="793698"/>
          </a:xfrm>
          <a:prstGeom prst="rect">
            <a:avLst/>
          </a:prstGeom>
        </p:spPr>
      </p:pic>
      <p:sp>
        <p:nvSpPr>
          <p:cNvPr id="1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20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698189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pic>
        <p:nvPicPr>
          <p:cNvPr id="16" name="Picture Placeholder 15"/>
          <p:cNvPicPr>
            <a:picLocks noGrp="1" noChangeAspect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23" b="1292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000" y="1417578"/>
            <a:ext cx="9606456" cy="521894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Елементи на уеб браузър</a:t>
            </a:r>
            <a:endParaRPr lang="en-US" dirty="0"/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398878" y="4505490"/>
            <a:ext cx="3645000" cy="1597500"/>
          </a:xfrm>
          <a:prstGeom prst="wedgeRoundRectCallout">
            <a:avLst>
              <a:gd name="adj1" fmla="val -19473"/>
              <a:gd name="adj2" fmla="val -21829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Бутон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</a:t>
            </a:r>
            <a:r>
              <a:rPr lang="en-US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връща към предишната разгледана страница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416000" y="1561500"/>
            <a:ext cx="217350" cy="202500"/>
          </a:xfrm>
          <a:prstGeom prst="rect">
            <a:avLst/>
          </a:prstGeom>
          <a:noFill/>
          <a:ln w="38100">
            <a:solidFill>
              <a:srgbClr val="EA9100">
                <a:alpha val="8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2361000" y="2865426"/>
            <a:ext cx="5220000" cy="1170000"/>
          </a:xfrm>
          <a:prstGeom prst="wedgeRoundRectCallout">
            <a:avLst>
              <a:gd name="adj1" fmla="val -59756"/>
              <a:gd name="adj2" fmla="val -13519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Бутон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Refresh</a:t>
            </a:r>
            <a:r>
              <a:rPr lang="en-US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презарежда текущата страница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641000" y="1561500"/>
            <a:ext cx="270000" cy="202500"/>
          </a:xfrm>
          <a:prstGeom prst="rect">
            <a:avLst/>
          </a:prstGeom>
          <a:noFill/>
          <a:ln w="38100">
            <a:solidFill>
              <a:srgbClr val="EA9100">
                <a:alpha val="8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1911000" y="1561500"/>
            <a:ext cx="7785000" cy="202500"/>
          </a:xfrm>
          <a:prstGeom prst="rect">
            <a:avLst/>
          </a:prstGeom>
          <a:noFill/>
          <a:ln w="38100">
            <a:solidFill>
              <a:srgbClr val="EA9100">
                <a:alpha val="8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Rounded Rectangular Callout 13"/>
          <p:cNvSpPr/>
          <p:nvPr/>
        </p:nvSpPr>
        <p:spPr bwMode="auto">
          <a:xfrm>
            <a:off x="7851000" y="4145225"/>
            <a:ext cx="4185000" cy="2054404"/>
          </a:xfrm>
          <a:prstGeom prst="wedgeRoundRectCallout">
            <a:avLst>
              <a:gd name="adj1" fmla="val -42913"/>
              <a:gd name="adj2" fmla="val -15765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Адресно поле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в него се въвежда адреса на страницата, която желаете да разгледате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90252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000" y="1417578"/>
            <a:ext cx="9606456" cy="5247528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Търсене в интернет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3846000" y="3384000"/>
            <a:ext cx="4230000" cy="1935000"/>
          </a:xfrm>
          <a:prstGeom prst="wedgeRoundRectCallout">
            <a:avLst>
              <a:gd name="adj1" fmla="val -83433"/>
              <a:gd name="adj2" fmla="val -13696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въвеждането на желания от вас адрес на сайт, натиснете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Enter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],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го заредите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040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001" y="1417578"/>
            <a:ext cx="9606456" cy="525850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Търсене в интернет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561000" y="3789000"/>
            <a:ext cx="3690000" cy="1260000"/>
          </a:xfrm>
          <a:prstGeom prst="wedgeRoundRectCallout">
            <a:avLst>
              <a:gd name="adj1" fmla="val 3181"/>
              <a:gd name="adj2" fmla="val -20986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желаният от вас сайт се зарежда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4163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94175"/>
          </a:xfrm>
        </p:spPr>
        <p:txBody>
          <a:bodyPr/>
          <a:lstStyle/>
          <a:p>
            <a:r>
              <a:rPr lang="ru-RU" dirty="0"/>
              <a:t>Правила за безопасна работа в интернет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1000" y="1089000"/>
            <a:ext cx="5267911" cy="288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074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Не давайте лична информация </a:t>
            </a:r>
            <a:r>
              <a:rPr lang="bg-BG" dirty="0"/>
              <a:t>като име, парола, адрес, телефон, т.н.  без разрешението на родител</a:t>
            </a:r>
          </a:p>
          <a:p>
            <a:pPr marL="514350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Не изпращайте свои снимки </a:t>
            </a:r>
            <a:r>
              <a:rPr lang="bg-BG" dirty="0"/>
              <a:t>или снимки на свои близки, без разрешението на </a:t>
            </a:r>
            <a:r>
              <a:rPr lang="bg-BG" dirty="0" smtClean="0"/>
              <a:t>родител</a:t>
            </a:r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</a:t>
            </a:r>
            <a:endParaRPr lang="en-US" dirty="0"/>
          </a:p>
        </p:txBody>
      </p:sp>
      <p:pic>
        <p:nvPicPr>
          <p:cNvPr id="1026" name="Picture 2" descr="The Benefits and Risks of Sharing Personal Information Online - Times Blog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318" y="3735428"/>
            <a:ext cx="4275000" cy="285139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ips to Safely Share Photos of Your Child Onlin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03"/>
          <a:stretch/>
        </p:blipFill>
        <p:spPr bwMode="auto">
          <a:xfrm>
            <a:off x="6411000" y="3735428"/>
            <a:ext cx="4905000" cy="285139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4844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bg-BG" dirty="0" smtClean="0"/>
              <a:t>͏</a:t>
            </a:r>
            <a:r>
              <a:rPr lang="bg-BG" b="1" dirty="0"/>
              <a:t>Не приемайте среща </a:t>
            </a:r>
            <a:r>
              <a:rPr lang="bg-BG" dirty="0"/>
              <a:t>с някого, с когото сте се </a:t>
            </a:r>
            <a:r>
              <a:rPr lang="bg-BG" b="1" dirty="0"/>
              <a:t>запознали в интернет</a:t>
            </a:r>
            <a:r>
              <a:rPr lang="bg-BG" dirty="0"/>
              <a:t>, без знанието на своите родители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bg-BG" dirty="0"/>
              <a:t>͏</a:t>
            </a:r>
            <a:r>
              <a:rPr lang="bg-BG" b="1" dirty="0"/>
              <a:t>Не отваряйте ел. поща и прикачени файлове от непознат подател </a:t>
            </a:r>
            <a:r>
              <a:rPr lang="bg-BG" dirty="0"/>
              <a:t>(може да съдържат вируси, които да увредят вашето устройство</a:t>
            </a:r>
            <a:r>
              <a:rPr lang="bg-BG" dirty="0" smtClean="0"/>
              <a:t>)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</a:t>
            </a:r>
            <a:endParaRPr lang="en-US" dirty="0"/>
          </a:p>
        </p:txBody>
      </p:sp>
      <p:pic>
        <p:nvPicPr>
          <p:cNvPr id="2050" name="Picture 2" descr="Nearly half of 12-year-olds admit speaking to strangers online |  Express.co.u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6000" y="4212813"/>
            <a:ext cx="4005000" cy="2375847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What is an email virus and how can healthcare businesses can protect  themselves?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598" y="3752596"/>
            <a:ext cx="3780425" cy="2836064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1701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5"/>
            </a:pPr>
            <a:r>
              <a:rPr lang="bg-BG" dirty="0" smtClean="0"/>
              <a:t>͏͏</a:t>
            </a:r>
            <a:r>
              <a:rPr lang="bg-BG" b="1" dirty="0"/>
              <a:t>Не посещавайте сайтове за възрастни</a:t>
            </a:r>
            <a:r>
              <a:rPr lang="bg-BG" dirty="0"/>
              <a:t>, </a:t>
            </a:r>
            <a:r>
              <a:rPr lang="bg-BG" b="1" dirty="0"/>
              <a:t>онлайн казина</a:t>
            </a:r>
            <a:r>
              <a:rPr lang="bg-BG" dirty="0"/>
              <a:t> и </a:t>
            </a:r>
            <a:r>
              <a:rPr lang="bg-BG" b="1" dirty="0"/>
              <a:t>нелегален софтуер</a:t>
            </a:r>
          </a:p>
          <a:p>
            <a:pPr marL="514350" indent="-514350">
              <a:buFont typeface="+mj-lt"/>
              <a:buAutoNum type="arabicPeriod" startAt="5"/>
            </a:pPr>
            <a:r>
              <a:rPr lang="bg-BG" dirty="0" smtClean="0"/>
              <a:t>͏Използвайте</a:t>
            </a:r>
            <a:r>
              <a:rPr lang="bg-BG" b="1" dirty="0" smtClean="0"/>
              <a:t> </a:t>
            </a:r>
            <a:r>
              <a:rPr lang="bg-BG" b="1" dirty="0"/>
              <a:t>антивирусен софтуер </a:t>
            </a:r>
            <a:r>
              <a:rPr lang="bg-BG" dirty="0"/>
              <a:t>и </a:t>
            </a:r>
            <a:r>
              <a:rPr lang="bg-BG" b="1" dirty="0"/>
              <a:t>сигурни пароли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</a:t>
            </a:r>
            <a:endParaRPr lang="en-US" dirty="0"/>
          </a:p>
        </p:txBody>
      </p:sp>
      <p:pic>
        <p:nvPicPr>
          <p:cNvPr id="3074" name="Picture 2" descr="Antivirus Images - Free Download on Freepi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3116" y="3472695"/>
            <a:ext cx="2992650" cy="299265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acker pulls database from website showcasing MobiKwik leaked dat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6000" y="3472695"/>
            <a:ext cx="4294384" cy="299265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2897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610812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Интернет </a:t>
            </a:r>
            <a:r>
              <a:rPr lang="bg-BG" sz="2800" dirty="0">
                <a:solidFill>
                  <a:schemeClr val="bg2"/>
                </a:solidFill>
              </a:rPr>
              <a:t>–</a:t>
            </a:r>
            <a:r>
              <a:rPr lang="bg-BG" sz="2800" b="1" dirty="0">
                <a:solidFill>
                  <a:schemeClr val="bg2"/>
                </a:solidFill>
              </a:rPr>
              <a:t> глобална компютърна мрежа</a:t>
            </a: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2800" dirty="0">
                <a:solidFill>
                  <a:schemeClr val="bg2"/>
                </a:solidFill>
              </a:rPr>
              <a:t>͏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Уеб адрес </a:t>
            </a:r>
            <a:r>
              <a:rPr lang="bg-BG" sz="2800" dirty="0">
                <a:solidFill>
                  <a:schemeClr val="bg2"/>
                </a:solidFill>
              </a:rPr>
              <a:t>– </a:t>
            </a:r>
            <a:r>
              <a:rPr lang="bg-BG" sz="2800" b="1" dirty="0">
                <a:solidFill>
                  <a:schemeClr val="bg2"/>
                </a:solidFill>
              </a:rPr>
              <a:t>уникален адрес </a:t>
            </a:r>
            <a:r>
              <a:rPr lang="bg-BG" sz="2800" dirty="0">
                <a:solidFill>
                  <a:schemeClr val="bg2"/>
                </a:solidFill>
              </a:rPr>
              <a:t>на </a:t>
            </a:r>
            <a:r>
              <a:rPr lang="bg-BG" sz="2800" b="1" dirty="0">
                <a:solidFill>
                  <a:schemeClr val="bg2"/>
                </a:solidFill>
              </a:rPr>
              <a:t>уеб страница</a:t>
            </a: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Хипервръзка</a:t>
            </a:r>
            <a:r>
              <a:rPr lang="bg-BG" sz="2800" dirty="0">
                <a:solidFill>
                  <a:schemeClr val="bg2"/>
                </a:solidFill>
              </a:rPr>
              <a:t> – част от </a:t>
            </a:r>
            <a:r>
              <a:rPr lang="bg-BG" sz="2800" b="1" dirty="0">
                <a:solidFill>
                  <a:schemeClr val="bg2"/>
                </a:solidFill>
              </a:rPr>
              <a:t>текст</a:t>
            </a:r>
            <a:r>
              <a:rPr lang="bg-BG" sz="2800" dirty="0">
                <a:solidFill>
                  <a:schemeClr val="bg2"/>
                </a:solidFill>
              </a:rPr>
              <a:t> или </a:t>
            </a:r>
            <a:r>
              <a:rPr lang="bg-BG" sz="2800" b="1" dirty="0">
                <a:solidFill>
                  <a:schemeClr val="bg2"/>
                </a:solidFill>
              </a:rPr>
              <a:t>изображение</a:t>
            </a:r>
            <a:r>
              <a:rPr lang="bg-BG" sz="2800" dirty="0">
                <a:solidFill>
                  <a:schemeClr val="bg2"/>
                </a:solidFill>
              </a:rPr>
              <a:t>, което ни </a:t>
            </a:r>
            <a:r>
              <a:rPr lang="bg-BG" sz="2800" b="1" dirty="0">
                <a:solidFill>
                  <a:schemeClr val="bg2"/>
                </a:solidFill>
              </a:rPr>
              <a:t>препраща към информация</a:t>
            </a: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Браузър</a:t>
            </a:r>
            <a:r>
              <a:rPr lang="bg-BG" sz="2800" dirty="0">
                <a:solidFill>
                  <a:schemeClr val="bg2"/>
                </a:solidFill>
              </a:rPr>
              <a:t> – компютърна програма, която се използва за </a:t>
            </a:r>
            <a:r>
              <a:rPr lang="bg-BG" sz="2800" b="1" dirty="0">
                <a:solidFill>
                  <a:schemeClr val="bg2"/>
                </a:solidFill>
              </a:rPr>
              <a:t>възпроизвеждане на уеб страници</a:t>
            </a: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2800" b="1" dirty="0">
                <a:solidFill>
                  <a:schemeClr val="bg2"/>
                </a:solidFill>
              </a:rPr>
              <a:t>Правила за безопасна работа в интернет</a:t>
            </a:r>
            <a:endParaRPr lang="bg-BG" sz="30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/>
              <a:t>Интернет</a:t>
            </a:r>
          </a:p>
          <a:p>
            <a:r>
              <a:rPr lang="bg-BG" dirty="0"/>
              <a:t>Разглеждане на </a:t>
            </a:r>
            <a:r>
              <a:rPr lang="bg-BG" b="1" dirty="0"/>
              <a:t>уебсайт</a:t>
            </a:r>
          </a:p>
          <a:p>
            <a:r>
              <a:rPr lang="bg-BG" dirty="0"/>
              <a:t>͏</a:t>
            </a:r>
            <a:r>
              <a:rPr lang="bg-BG" b="1" dirty="0"/>
              <a:t>Правила за безопасна работа </a:t>
            </a:r>
            <a:r>
              <a:rPr lang="bg-BG" dirty="0"/>
              <a:t>в интернет</a:t>
            </a:r>
            <a:endParaRPr lang="en-US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1000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>
          <a:xfrm>
            <a:off x="426000" y="5585916"/>
            <a:ext cx="11339999" cy="768084"/>
          </a:xfrm>
        </p:spPr>
        <p:txBody>
          <a:bodyPr/>
          <a:lstStyle/>
          <a:p>
            <a:r>
              <a:rPr lang="bg-BG" dirty="0"/>
              <a:t>Най-мощното средство за обмяна на информация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Интернет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0562" y="684000"/>
            <a:ext cx="6710875" cy="377486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4920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</a:t>
            </a:fld>
            <a:endParaRPr lang="en-US" noProof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Интернет</a:t>
            </a:r>
            <a:r>
              <a:rPr lang="bg-BG" dirty="0"/>
              <a:t> – </a:t>
            </a:r>
            <a:r>
              <a:rPr lang="bg-BG" b="1" dirty="0"/>
              <a:t>глобална</a:t>
            </a:r>
            <a:r>
              <a:rPr lang="bg-BG" dirty="0"/>
              <a:t> компютърна мрежа</a:t>
            </a:r>
          </a:p>
          <a:p>
            <a:r>
              <a:rPr lang="bg-BG" dirty="0"/>
              <a:t>Позволява свободен пренос на </a:t>
            </a:r>
            <a:r>
              <a:rPr lang="bg-BG" b="1" dirty="0"/>
              <a:t>данни</a:t>
            </a:r>
            <a:r>
              <a:rPr lang="bg-BG" dirty="0"/>
              <a:t>, </a:t>
            </a:r>
            <a:r>
              <a:rPr lang="bg-BG" b="1" dirty="0"/>
              <a:t>информация</a:t>
            </a:r>
            <a:r>
              <a:rPr lang="bg-BG" dirty="0"/>
              <a:t> и </a:t>
            </a:r>
            <a:r>
              <a:rPr lang="bg-BG" b="1" dirty="0"/>
              <a:t>комуникация</a:t>
            </a:r>
            <a:r>
              <a:rPr lang="bg-BG" dirty="0"/>
              <a:t> на огромни разстояния</a:t>
            </a:r>
          </a:p>
          <a:p>
            <a:pPr lvl="1"/>
            <a:r>
              <a:rPr lang="bg-BG" b="1" dirty="0"/>
              <a:t>Улеснява</a:t>
            </a:r>
            <a:r>
              <a:rPr lang="bg-BG" dirty="0"/>
              <a:t> ежедневието на хората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Интернет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000" y="4578614"/>
            <a:ext cx="3713987" cy="208911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7880" y="4554726"/>
            <a:ext cx="3780000" cy="208852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5296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Хипертекст</a:t>
            </a:r>
            <a:r>
              <a:rPr lang="bg-BG" dirty="0"/>
              <a:t> – метод за предаване на информация</a:t>
            </a:r>
          </a:p>
          <a:p>
            <a:pPr lvl="1"/>
            <a:r>
              <a:rPr lang="bg-BG" b="1" dirty="0"/>
              <a:t>Текст</a:t>
            </a:r>
            <a:r>
              <a:rPr lang="bg-BG" dirty="0"/>
              <a:t> или </a:t>
            </a:r>
            <a:r>
              <a:rPr lang="bg-BG" b="1" dirty="0"/>
              <a:t>изображение</a:t>
            </a:r>
            <a:r>
              <a:rPr lang="bg-BG" dirty="0"/>
              <a:t>, които съдържат </a:t>
            </a:r>
            <a:r>
              <a:rPr lang="bg-BG" b="1" dirty="0"/>
              <a:t>връзка</a:t>
            </a:r>
            <a:r>
              <a:rPr lang="bg-BG" dirty="0"/>
              <a:t> към </a:t>
            </a:r>
            <a:r>
              <a:rPr lang="bg-BG" b="1" dirty="0"/>
              <a:t>друга информация </a:t>
            </a:r>
            <a:r>
              <a:rPr lang="bg-BG" dirty="0"/>
              <a:t>(</a:t>
            </a:r>
            <a:r>
              <a:rPr lang="bg-BG" b="1" dirty="0">
                <a:solidFill>
                  <a:schemeClr val="bg1"/>
                </a:solidFill>
              </a:rPr>
              <a:t>хипервръзка</a:t>
            </a:r>
            <a:r>
              <a:rPr lang="bg-BG" dirty="0"/>
              <a:t>)</a:t>
            </a:r>
          </a:p>
          <a:p>
            <a:r>
              <a:rPr lang="bg-BG" dirty="0"/>
              <a:t>Чрез </a:t>
            </a:r>
            <a:r>
              <a:rPr lang="bg-BG" b="1" dirty="0"/>
              <a:t>хипервръзката</a:t>
            </a:r>
            <a:r>
              <a:rPr lang="bg-BG" dirty="0"/>
              <a:t> потребителите се придвижват през множеството </a:t>
            </a:r>
            <a:r>
              <a:rPr lang="bg-BG" b="1" dirty="0"/>
              <a:t>свързани документи</a:t>
            </a:r>
            <a:endParaRPr lang="en-US" b="1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Хипертекст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000" y="4476766"/>
            <a:ext cx="3330000" cy="2190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3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Уеб страница </a:t>
            </a:r>
            <a:r>
              <a:rPr lang="bg-BG" dirty="0"/>
              <a:t>– </a:t>
            </a:r>
            <a:r>
              <a:rPr lang="bg-BG" b="1" dirty="0"/>
              <a:t>система</a:t>
            </a:r>
            <a:r>
              <a:rPr lang="bg-BG" dirty="0"/>
              <a:t> от взаимно </a:t>
            </a:r>
            <a:r>
              <a:rPr lang="bg-BG" b="1" dirty="0"/>
              <a:t>свързани </a:t>
            </a:r>
            <a:r>
              <a:rPr lang="bg-BG" dirty="0"/>
              <a:t>хипертекстови </a:t>
            </a:r>
            <a:r>
              <a:rPr lang="bg-BG" b="1" dirty="0"/>
              <a:t>документи</a:t>
            </a:r>
          </a:p>
          <a:p>
            <a:pPr lvl="1"/>
            <a:r>
              <a:rPr lang="bg-BG" dirty="0"/>
              <a:t>Всяка страница има свой </a:t>
            </a:r>
            <a:r>
              <a:rPr lang="bg-BG" b="1" dirty="0"/>
              <a:t>собствен адрес </a:t>
            </a:r>
            <a:r>
              <a:rPr lang="bg-BG" dirty="0"/>
              <a:t>– </a:t>
            </a:r>
            <a:r>
              <a:rPr lang="bg-BG" b="1" dirty="0">
                <a:solidFill>
                  <a:schemeClr val="bg1"/>
                </a:solidFill>
              </a:rPr>
              <a:t>уеб адрес</a:t>
            </a:r>
            <a:r>
              <a:rPr lang="bg-BG" dirty="0"/>
              <a:t>, който </a:t>
            </a:r>
            <a:r>
              <a:rPr lang="bg-BG" b="1" dirty="0"/>
              <a:t>не се повтаря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Уеб страница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79" t="8101" r="17081"/>
          <a:stretch/>
        </p:blipFill>
        <p:spPr>
          <a:xfrm>
            <a:off x="3958500" y="3578945"/>
            <a:ext cx="4275000" cy="308088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58346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Уебсайт</a:t>
            </a:r>
            <a:r>
              <a:rPr lang="bg-BG" dirty="0"/>
              <a:t> – </a:t>
            </a:r>
            <a:r>
              <a:rPr lang="bg-BG" b="1" dirty="0"/>
              <a:t>съвкупност от страници</a:t>
            </a:r>
            <a:r>
              <a:rPr lang="bg-BG" dirty="0"/>
              <a:t>, допълващи се </a:t>
            </a:r>
            <a:r>
              <a:rPr lang="bg-BG" b="1" dirty="0"/>
              <a:t>функционално</a:t>
            </a:r>
            <a:r>
              <a:rPr lang="bg-BG" dirty="0"/>
              <a:t> и имащи </a:t>
            </a:r>
            <a:r>
              <a:rPr lang="bg-BG" b="1" dirty="0"/>
              <a:t>сходен дизайн</a:t>
            </a:r>
          </a:p>
          <a:p>
            <a:pPr lvl="1"/>
            <a:r>
              <a:rPr lang="bg-BG" dirty="0"/>
              <a:t>Всеки уебсайт има </a:t>
            </a:r>
            <a:r>
              <a:rPr lang="bg-BG" b="1" dirty="0"/>
              <a:t>уникално име</a:t>
            </a:r>
            <a:r>
              <a:rPr lang="bg-BG" dirty="0"/>
              <a:t>, по което да бъде </a:t>
            </a:r>
            <a:r>
              <a:rPr lang="bg-BG" b="1" dirty="0"/>
              <a:t>различаван в интернет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Уебсайт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5449" y="3528305"/>
            <a:ext cx="5805551" cy="314467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99008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Уеб браузър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Разглеждане на уебсайт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1000" y="2214000"/>
            <a:ext cx="3139822" cy="1062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09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091000" y="1121143"/>
            <a:ext cx="9904234" cy="5546589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Уеб браузър </a:t>
            </a:r>
            <a:r>
              <a:rPr lang="bg-BG" dirty="0"/>
              <a:t>– програма, която </a:t>
            </a:r>
            <a:r>
              <a:rPr lang="bg-BG" b="1" dirty="0"/>
              <a:t>възпроизвежда</a:t>
            </a:r>
            <a:r>
              <a:rPr lang="bg-BG" dirty="0"/>
              <a:t> </a:t>
            </a:r>
            <a:r>
              <a:rPr lang="bg-BG" b="1" dirty="0"/>
              <a:t>уеб страници</a:t>
            </a:r>
          </a:p>
          <a:p>
            <a:r>
              <a:rPr lang="bg-BG" dirty="0"/>
              <a:t>Едни от най-популярните са:</a:t>
            </a:r>
          </a:p>
          <a:p>
            <a:pPr lvl="1"/>
            <a:r>
              <a:rPr lang="en-US" b="1" dirty="0"/>
              <a:t>͏</a:t>
            </a:r>
            <a:r>
              <a:rPr lang="en-US" b="1" dirty="0">
                <a:solidFill>
                  <a:schemeClr val="accent3"/>
                </a:solidFill>
              </a:rPr>
              <a:t>G</a:t>
            </a:r>
            <a:r>
              <a:rPr lang="en-US" b="1" dirty="0">
                <a:solidFill>
                  <a:srgbClr val="FF0000"/>
                </a:solidFill>
              </a:rPr>
              <a:t>o</a:t>
            </a:r>
            <a:r>
              <a:rPr lang="en-US" b="1" dirty="0">
                <a:solidFill>
                  <a:schemeClr val="accent1"/>
                </a:solidFill>
              </a:rPr>
              <a:t>o</a:t>
            </a:r>
            <a:r>
              <a:rPr lang="en-US" b="1" dirty="0">
                <a:solidFill>
                  <a:srgbClr val="00B0F0"/>
                </a:solidFill>
              </a:rPr>
              <a:t>g</a:t>
            </a:r>
            <a:r>
              <a:rPr lang="en-US" b="1" dirty="0">
                <a:solidFill>
                  <a:schemeClr val="accent2"/>
                </a:solidFill>
              </a:rPr>
              <a:t>l</a:t>
            </a:r>
            <a:r>
              <a:rPr lang="en-US" b="1" dirty="0">
                <a:solidFill>
                  <a:srgbClr val="FF0000"/>
                </a:solidFill>
              </a:rPr>
              <a:t>e</a:t>
            </a:r>
          </a:p>
          <a:p>
            <a:pPr lvl="1"/>
            <a:r>
              <a:rPr lang="en-US" b="1" dirty="0"/>
              <a:t>Mozilla Firefox</a:t>
            </a:r>
            <a:endParaRPr lang="en-US" dirty="0"/>
          </a:p>
          <a:p>
            <a:pPr lvl="1"/>
            <a:r>
              <a:rPr lang="en-US" b="1" dirty="0"/>
              <a:t>Opera</a:t>
            </a:r>
            <a:endParaRPr lang="en-US" dirty="0"/>
          </a:p>
          <a:p>
            <a:pPr lvl="1"/>
            <a:r>
              <a:rPr lang="en-US" b="1" dirty="0"/>
              <a:t>Microsoft Edge</a:t>
            </a:r>
          </a:p>
          <a:p>
            <a:pPr lvl="1"/>
            <a:r>
              <a:rPr lang="en-US" b="1" dirty="0"/>
              <a:t>Safari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Уеб браузър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192" y="3249000"/>
            <a:ext cx="1485850" cy="1575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6000" y="2200500"/>
            <a:ext cx="1674000" cy="1674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2299" y="4518000"/>
            <a:ext cx="2340000" cy="234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000" y="4194000"/>
            <a:ext cx="1815809" cy="180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195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4843</TotalTime>
  <Words>595</Words>
  <Application>Microsoft Office PowerPoint</Application>
  <PresentationFormat>Widescreen</PresentationFormat>
  <Paragraphs>91</Paragraphs>
  <Slides>19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맑은 고딕</vt:lpstr>
      <vt:lpstr>Arial</vt:lpstr>
      <vt:lpstr>Calibri</vt:lpstr>
      <vt:lpstr>Consolas</vt:lpstr>
      <vt:lpstr>Wingdings</vt:lpstr>
      <vt:lpstr>SoftUni</vt:lpstr>
      <vt:lpstr>Използване на интернет в ежедневието</vt:lpstr>
      <vt:lpstr>Съдържание</vt:lpstr>
      <vt:lpstr>Интернет</vt:lpstr>
      <vt:lpstr>Интернет</vt:lpstr>
      <vt:lpstr>Хипертекст</vt:lpstr>
      <vt:lpstr>Уеб страница</vt:lpstr>
      <vt:lpstr>Уебсайт</vt:lpstr>
      <vt:lpstr>Разглеждане на уебсайт</vt:lpstr>
      <vt:lpstr>Уеб браузър</vt:lpstr>
      <vt:lpstr>Елементи на уеб браузър</vt:lpstr>
      <vt:lpstr>Търсене в интернет</vt:lpstr>
      <vt:lpstr>Търсене в интернет</vt:lpstr>
      <vt:lpstr>Правила за безопасна работа в интернет</vt:lpstr>
      <vt:lpstr>Правила</vt:lpstr>
      <vt:lpstr>Правила</vt:lpstr>
      <vt:lpstr>Правила</vt:lpstr>
      <vt:lpstr>Какво научихме днес?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Използване на интернет в ежедневието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PC</cp:lastModifiedBy>
  <cp:revision>263</cp:revision>
  <dcterms:created xsi:type="dcterms:W3CDTF">2018-05-23T13:08:44Z</dcterms:created>
  <dcterms:modified xsi:type="dcterms:W3CDTF">2024-01-03T20:01:37Z</dcterms:modified>
  <cp:category/>
</cp:coreProperties>
</file>

<file path=docProps/thumbnail.jpeg>
</file>